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0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38" r:id="rId2"/>
    <p:sldMasterId id="2147483740" r:id="rId3"/>
    <p:sldMasterId id="2147483742" r:id="rId4"/>
    <p:sldMasterId id="2147483744" r:id="rId5"/>
    <p:sldMasterId id="2147483746" r:id="rId6"/>
    <p:sldMasterId id="2147483748" r:id="rId7"/>
    <p:sldMasterId id="2147483750" r:id="rId8"/>
    <p:sldMasterId id="2147483752" r:id="rId9"/>
    <p:sldMasterId id="2147483754" r:id="rId10"/>
    <p:sldMasterId id="2147483756" r:id="rId11"/>
    <p:sldMasterId id="2147483758" r:id="rId12"/>
    <p:sldMasterId id="2147483760" r:id="rId13"/>
    <p:sldMasterId id="2147483762" r:id="rId14"/>
    <p:sldMasterId id="2147483764" r:id="rId15"/>
    <p:sldMasterId id="2147483766" r:id="rId16"/>
    <p:sldMasterId id="2147483768" r:id="rId17"/>
    <p:sldMasterId id="2147483770" r:id="rId18"/>
    <p:sldMasterId id="2147483772" r:id="rId19"/>
    <p:sldMasterId id="2147483774" r:id="rId20"/>
    <p:sldMasterId id="2147483876" r:id="rId21"/>
    <p:sldMasterId id="2147483878" r:id="rId22"/>
    <p:sldMasterId id="2147483880" r:id="rId23"/>
    <p:sldMasterId id="2147483882" r:id="rId24"/>
    <p:sldMasterId id="2147483884" r:id="rId25"/>
    <p:sldMasterId id="2147483886" r:id="rId26"/>
    <p:sldMasterId id="2147483888" r:id="rId27"/>
    <p:sldMasterId id="2147483890" r:id="rId28"/>
    <p:sldMasterId id="2147483892" r:id="rId29"/>
    <p:sldMasterId id="2147484101" r:id="rId30"/>
    <p:sldMasterId id="2147484114" r:id="rId31"/>
  </p:sldMasterIdLst>
  <p:notesMasterIdLst>
    <p:notesMasterId r:id="rId46"/>
  </p:notesMasterIdLst>
  <p:sldIdLst>
    <p:sldId id="1330" r:id="rId32"/>
    <p:sldId id="1334" r:id="rId33"/>
    <p:sldId id="1311" r:id="rId34"/>
    <p:sldId id="1333" r:id="rId35"/>
    <p:sldId id="1338" r:id="rId36"/>
    <p:sldId id="1313" r:id="rId37"/>
    <p:sldId id="1340" r:id="rId38"/>
    <p:sldId id="1337" r:id="rId39"/>
    <p:sldId id="1329" r:id="rId40"/>
    <p:sldId id="1315" r:id="rId41"/>
    <p:sldId id="1312" r:id="rId42"/>
    <p:sldId id="1332" r:id="rId43"/>
    <p:sldId id="1339" r:id="rId44"/>
    <p:sldId id="1314" r:id="rId4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8F95"/>
    <a:srgbClr val="90909A"/>
    <a:srgbClr val="929097"/>
    <a:srgbClr val="928E94"/>
    <a:srgbClr val="FFE757"/>
    <a:srgbClr val="FFCC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1000" autoAdjust="0"/>
  </p:normalViewPr>
  <p:slideViewPr>
    <p:cSldViewPr>
      <p:cViewPr varScale="1">
        <p:scale>
          <a:sx n="59" d="100"/>
          <a:sy n="59" d="100"/>
        </p:scale>
        <p:origin x="16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9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41C292D-9482-4F35-AC38-C1204C2B4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37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 Toumma desert – population estimated to be 2,500 individuals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Barkhan</a:t>
            </a:r>
            <a:r>
              <a:rPr lang="en-US" dirty="0" smtClean="0"/>
              <a:t> – crescent shaped dune…..produced</a:t>
            </a:r>
            <a:r>
              <a:rPr lang="en-US" baseline="0" dirty="0" smtClean="0"/>
              <a:t> by wind action predominately from one direction.</a:t>
            </a:r>
          </a:p>
          <a:p>
            <a:r>
              <a:rPr lang="en-US" baseline="0" dirty="0" smtClean="0"/>
              <a:t>Erg – sand sea.  Broad, flat area of desert covered with wind-swept sand with little or no vegetative cover.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Ecologically, the Tin Toumma represents the transition zone between Sahelian and Saharan ecosystems.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15-20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km h-1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50 km or 100 km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562 km covered by the transects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4-7 transects surveys at each time period.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Counted directory via sightings and indirectly via fresh tracks and feces within 500-m of the transect.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4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Barkhan</a:t>
            </a:r>
            <a:r>
              <a:rPr lang="en-US" dirty="0" smtClean="0"/>
              <a:t> – crescent shaped dune…..produced</a:t>
            </a:r>
            <a:r>
              <a:rPr lang="en-US" baseline="0" dirty="0" smtClean="0"/>
              <a:t> by wind action predominately from one direction.</a:t>
            </a:r>
          </a:p>
          <a:p>
            <a:r>
              <a:rPr lang="en-US" baseline="0" dirty="0" smtClean="0"/>
              <a:t>Erg – sand sea.  Broad, flat area of desert covered with wind-swept sand with little or no vegetative cover.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Ecologically, the Tin Toumma represents the transition zone between Sahelian and Saharan ecosystems.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15-20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km h-1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50 km or 100 km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562 km covered by the transects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4-7 transects surveys at each time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(Mar-Jun); Wet (Jul-Oct); Cold (Nov-Feb)</a:t>
            </a:r>
          </a:p>
          <a:p>
            <a:r>
              <a:rPr lang="en-US" dirty="0" smtClean="0"/>
              <a:t>Counts of Human disturbance, Addax/Dorcas…counted within 500-m of transect – We make the assumption here that if the species is present….it is detected.  This is reasonable considering the landscape and the size of the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(Mar-Jun); Wet (Jul-Oct); Cold (Nov-Feb)</a:t>
            </a:r>
          </a:p>
          <a:p>
            <a:r>
              <a:rPr lang="en-US" dirty="0" smtClean="0"/>
              <a:t>Counts of Human disturbance, Addax/Dorcas…counted within 500-m of transect – We make the assumption here that if the species is present….it is detected.  This is reasonable considering the landscape and the size of the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1C292D-9482-4F35-AC38-C1204C2B4B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7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" y="6307590"/>
            <a:ext cx="1956263" cy="49080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062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2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6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7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5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9" y="6307590"/>
            <a:ext cx="1956263" cy="4908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00000">
            <a:off x="0" y="0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058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7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90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6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29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9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1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" y="6307590"/>
            <a:ext cx="1956263" cy="49080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558792" y="6635673"/>
            <a:ext cx="235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SCBI Emerging Scientists </a:t>
            </a:r>
            <a:r>
              <a:rPr lang="en-U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Symposium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2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1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" y="6307590"/>
            <a:ext cx="1956263" cy="49080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558792" y="6635673"/>
            <a:ext cx="235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SCBI Emerging Scientists </a:t>
            </a:r>
            <a:r>
              <a:rPr lang="en-U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Symposium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1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" y="6307590"/>
            <a:ext cx="1956263" cy="49080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558792" y="6635673"/>
            <a:ext cx="235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SCBI Emerging Scientists </a:t>
            </a:r>
            <a:r>
              <a:rPr lang="en-U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Symposium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9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1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" y="6307590"/>
            <a:ext cx="1956263" cy="49080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558792" y="6635673"/>
            <a:ext cx="235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SCBI Emerging Scientists </a:t>
            </a:r>
            <a:r>
              <a:rPr lang="en-U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Symposium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6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638209"/>
            <a:ext cx="9144000" cy="21979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1" y="190723"/>
            <a:ext cx="8740481" cy="590836"/>
          </a:xfrm>
          <a:prstGeom prst="rect">
            <a:avLst/>
          </a:pr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99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2" descr="http://logo.si.edu/wp-content/uploads/2014/08/si-bwrev-basicp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49173" b="-1"/>
          <a:stretch/>
        </p:blipFill>
        <p:spPr bwMode="auto">
          <a:xfrm>
            <a:off x="5201510" y="258341"/>
            <a:ext cx="3538971" cy="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367" y="-95604"/>
            <a:ext cx="351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OF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075" y="886351"/>
            <a:ext cx="4950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species, anywhere in the world, for its entire life cycle</a:t>
            </a:r>
            <a:endParaRPr lang="en-US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838" y="375269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15A00-59D9-4446-9E05-808EDC41275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3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31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007EF64-534C-440C-BE0F-0989700A4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5847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AC60E8B3-F011-45E4-9F83-F58DA08710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DE8C709-65F9-4A43-96FB-1F9164AF53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4CE68184-47B1-40D5-85EF-4B70D9344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460A86B-C325-48EE-B96E-2553B7A6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0980C074-DFAE-403F-96CE-14696D2AE7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CAF7624B-EE26-42A3-BFBE-622E6EA597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58D97BFF-082D-4E4D-B8CC-AF21AEC59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C946D553-DA81-417C-A1BB-8AE1D31585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73F4AC60-E433-44C0-87AE-37DC55705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B1C5675A-AEBE-4590-A270-09EDCF13BF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FBD6BBF-8992-4955-9766-6E6E92567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6871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35E8BC0-DE54-4547-A94F-C34777AF7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A6F235D-49CE-42BA-9E06-95EFCC2D0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6023" name="Picture 7" descr="NOMADS259_06"/>
          <p:cNvPicPr>
            <a:picLocks noChangeAspect="1" noChangeArrowheads="1"/>
          </p:cNvPicPr>
          <p:nvPr userDrawn="1"/>
        </p:nvPicPr>
        <p:blipFill>
          <a:blip r:embed="rId2" cstate="print">
            <a:lum bright="6000" contrast="6000"/>
          </a:blip>
          <a:srcRect/>
          <a:stretch>
            <a:fillRect/>
          </a:stretch>
        </p:blipFill>
        <p:spPr bwMode="auto">
          <a:xfrm>
            <a:off x="0" y="15875"/>
            <a:ext cx="9220200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20AD5C7D-40F8-4978-8926-BB6153AAE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7047" name="Picture 7" descr="P horse 0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822FFA8-1A3C-4A84-9279-5D97A5F8B2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8071" name="Picture 7" descr="NOMADS259_06"/>
          <p:cNvPicPr>
            <a:picLocks noChangeAspect="1" noChangeArrowheads="1"/>
          </p:cNvPicPr>
          <p:nvPr userDrawn="1"/>
        </p:nvPicPr>
        <p:blipFill>
          <a:blip r:embed="rId2" cstate="print">
            <a:lum bright="6000" contrast="6000"/>
          </a:blip>
          <a:srcRect/>
          <a:stretch>
            <a:fillRect/>
          </a:stretch>
        </p:blipFill>
        <p:spPr bwMode="auto">
          <a:xfrm>
            <a:off x="0" y="15875"/>
            <a:ext cx="9220200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83D0E368-BDED-462B-BFA9-412ED02FE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9095" name="Picture 7" descr="NOMADS259_06"/>
          <p:cNvPicPr>
            <a:picLocks noChangeAspect="1" noChangeArrowheads="1"/>
          </p:cNvPicPr>
          <p:nvPr userDrawn="1"/>
        </p:nvPicPr>
        <p:blipFill>
          <a:blip r:embed="rId2" cstate="print">
            <a:lum bright="6000" contrast="6000"/>
          </a:blip>
          <a:srcRect/>
          <a:stretch>
            <a:fillRect/>
          </a:stretch>
        </p:blipFill>
        <p:spPr bwMode="auto">
          <a:xfrm>
            <a:off x="0" y="15875"/>
            <a:ext cx="9220200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1847E8E2-DBB4-46C2-88C4-048275588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0119" name="Picture 7" descr="NOMADS259_06"/>
          <p:cNvPicPr>
            <a:picLocks noChangeAspect="1" noChangeArrowheads="1"/>
          </p:cNvPicPr>
          <p:nvPr userDrawn="1"/>
        </p:nvPicPr>
        <p:blipFill>
          <a:blip r:embed="rId2" cstate="print">
            <a:lum bright="6000" contrast="6000"/>
          </a:blip>
          <a:srcRect/>
          <a:stretch>
            <a:fillRect/>
          </a:stretch>
        </p:blipFill>
        <p:spPr bwMode="auto">
          <a:xfrm>
            <a:off x="0" y="15875"/>
            <a:ext cx="9220200" cy="684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91142" name="Picture 7" descr="Rel_group1_H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F02C145-89B0-45E2-9CED-826CAEB97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8645C863-80C3-4B7F-9624-5FAA7762F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167" name="Picture 7" descr="IMG_041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93190" name="Picture 7" descr="Rel_group1_H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9C8594A-187E-4D17-B8F9-368A23407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E591BC9-2B06-41AD-9825-1D1C1A39B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4215" name="Picture 7" descr="P horse 00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808FD66-B9B5-44A6-BA3C-FD7013A1B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7895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07EF64-534C-440C-BE0F-0989700A40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00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08D55-E8D7-42E0-B856-8BA1B327DABE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9F64-76D3-4989-A4E1-550C5B79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3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7BE5905-30A1-46FF-9FC6-FBADA1E99C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8919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EA50DA4-75A2-4464-975C-2F8688F12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9943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4A32192-A887-4A6B-A7C6-2340B31DE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0967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FBC3F23-658E-4136-8BC5-A2A829C67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991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65125"/>
            <a:ext cx="7162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764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66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6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0455959-8309-4932-98B5-8DFB3589F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3015" name="Picture 7" descr="IMG_998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98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72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2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6676D5C-9420-4570-968C-4C05AFC26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3607" y="5715000"/>
            <a:ext cx="9157607" cy="11636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38037" cy="1200329"/>
          </a:xfrm>
          <a:prstGeom prst="rect">
            <a:avLst/>
          </a:prstGeom>
          <a:solidFill>
            <a:srgbClr val="928F95"/>
          </a:solidFill>
          <a:ln>
            <a:solidFill>
              <a:srgbClr val="929097"/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On the Brink of Extinction </a:t>
            </a:r>
          </a:p>
          <a:p>
            <a:r>
              <a:rPr lang="en-US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Habitat Selection of Addax Across the Tin Toumma desert, Niger</a:t>
            </a:r>
            <a:endParaRPr lang="en-US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5963" y="1835071"/>
            <a:ext cx="91440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200" baseline="30000" dirty="0">
                <a:solidFill>
                  <a:schemeClr val="bg1"/>
                </a:solidFill>
                <a:latin typeface="Garamond" pitchFamily="18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Garamond" pitchFamily="18" charset="0"/>
              </a:rPr>
              <a:t>Conservation Ecology Center, National Zoological Park, Smithsonian Conservation Biology Institute, </a:t>
            </a:r>
            <a:r>
              <a:rPr lang="en-US" sz="1200" dirty="0" smtClean="0">
                <a:solidFill>
                  <a:schemeClr val="bg1"/>
                </a:solidFill>
                <a:latin typeface="Garamond" pitchFamily="18" charset="0"/>
              </a:rPr>
              <a:t>Front Royal, USA</a:t>
            </a:r>
            <a:endParaRPr lang="en-US" sz="1200" dirty="0">
              <a:solidFill>
                <a:schemeClr val="bg1"/>
              </a:solidFill>
              <a:latin typeface="Garamond" pitchFamily="18" charset="0"/>
            </a:endParaRPr>
          </a:p>
          <a:p>
            <a:pPr eaLnBrk="0" hangingPunct="0"/>
            <a:r>
              <a:rPr lang="en-US" sz="1200" baseline="30000" dirty="0" smtClean="0">
                <a:solidFill>
                  <a:schemeClr val="bg1"/>
                </a:solidFill>
                <a:latin typeface="Garamond" pitchFamily="18" charset="0"/>
              </a:rPr>
              <a:t>2</a:t>
            </a:r>
            <a:r>
              <a:rPr lang="en-US" sz="1200" dirty="0" smtClean="0">
                <a:solidFill>
                  <a:schemeClr val="bg1"/>
                </a:solidFill>
                <a:latin typeface="Garamond" pitchFamily="18" charset="0"/>
              </a:rPr>
              <a:t>Sahara Conservation Fund, </a:t>
            </a:r>
            <a:r>
              <a:rPr lang="en-US" sz="1200" dirty="0" err="1" smtClean="0">
                <a:solidFill>
                  <a:schemeClr val="bg1"/>
                </a:solidFill>
                <a:latin typeface="Garamond" pitchFamily="18" charset="0"/>
              </a:rPr>
              <a:t>L’Isle</a:t>
            </a:r>
            <a:r>
              <a:rPr lang="en-US" sz="1200" dirty="0" smtClean="0">
                <a:solidFill>
                  <a:schemeClr val="bg1"/>
                </a:solidFill>
                <a:latin typeface="Garamond" pitchFamily="18" charset="0"/>
              </a:rPr>
              <a:t>, CH</a:t>
            </a:r>
          </a:p>
          <a:p>
            <a:pPr eaLnBrk="0" hangingPunct="0"/>
            <a:r>
              <a:rPr lang="en-US" sz="1200" baseline="30000" dirty="0" smtClean="0">
                <a:solidFill>
                  <a:schemeClr val="bg1"/>
                </a:solidFill>
                <a:latin typeface="Garamond" pitchFamily="18" charset="0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Garamond" pitchFamily="18" charset="0"/>
              </a:rPr>
              <a:t>Zoological Society of London, London, UK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5" y="1447800"/>
            <a:ext cx="913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Jared A. Stabach</a:t>
            </a:r>
            <a:r>
              <a:rPr lang="en-US" sz="1800" baseline="300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1</a:t>
            </a:r>
            <a:r>
              <a:rPr lang="en-US"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, Thomas Rabeil</a:t>
            </a:r>
            <a:r>
              <a:rPr lang="en-US" sz="1800" baseline="300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r>
            <a:r>
              <a:rPr lang="en-US"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, Vincent </a:t>
            </a:r>
            <a:r>
              <a:rPr lang="en-US" sz="1800" dirty="0" err="1" smtClean="0">
                <a:solidFill>
                  <a:schemeClr val="bg1"/>
                </a:solidFill>
                <a:latin typeface="Garamond" panose="02020404030301010803" pitchFamily="18" charset="0"/>
              </a:rPr>
              <a:t>Turmine</a:t>
            </a:r>
            <a:r>
              <a:rPr lang="en-US"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, Tim Wacher</a:t>
            </a:r>
            <a:r>
              <a:rPr lang="en-US" sz="1800" baseline="300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3</a:t>
            </a:r>
            <a:r>
              <a:rPr lang="en-US"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, Peter Leimgruber</a:t>
            </a:r>
            <a:r>
              <a:rPr lang="en-US" sz="1800" baseline="300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1</a:t>
            </a:r>
            <a:endParaRPr lang="en-US" sz="1800" baseline="30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 descr="zs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6394" y="6012616"/>
            <a:ext cx="1104006" cy="649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012616"/>
            <a:ext cx="1163217" cy="635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0" y="5943600"/>
            <a:ext cx="1565632" cy="7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8" t="5555" b="48611"/>
          <a:stretch/>
        </p:blipFill>
        <p:spPr>
          <a:xfrm>
            <a:off x="3124200" y="4114800"/>
            <a:ext cx="2852320" cy="251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3" t="55380" b="176"/>
          <a:stretch/>
        </p:blipFill>
        <p:spPr>
          <a:xfrm>
            <a:off x="5939167" y="4114800"/>
            <a:ext cx="2810269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6" r="50292" b="-1"/>
          <a:stretch/>
        </p:blipFill>
        <p:spPr>
          <a:xfrm>
            <a:off x="6009177" y="1409700"/>
            <a:ext cx="2730119" cy="243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r="51442" b="50000"/>
          <a:stretch/>
        </p:blipFill>
        <p:spPr>
          <a:xfrm>
            <a:off x="3246928" y="1409700"/>
            <a:ext cx="2667000" cy="2438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9494" y="47033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53000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Dorcas gazelle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2522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Addax</a:t>
            </a:r>
            <a:endParaRPr lang="en-US" sz="16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447800" y="3886200"/>
            <a:ext cx="7562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 rot="16200000">
            <a:off x="2529393" y="2298412"/>
            <a:ext cx="1521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Probability of Occurrence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528576" y="4999167"/>
            <a:ext cx="152157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Probability of Occurrence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53263" y="6248400"/>
            <a:ext cx="43954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NDVI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453263" y="3563778"/>
            <a:ext cx="43954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NDVI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5189" y="3575448"/>
            <a:ext cx="97174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Surface Roughness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7028911" y="6306979"/>
            <a:ext cx="97174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Surface Roughness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857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4" y="1701011"/>
            <a:ext cx="8857487" cy="4428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295400"/>
            <a:ext cx="731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Addax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94654" y="129540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Dorcas gazelle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89494" y="47033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7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ropbox (Smithsonian)\Presentations\SSIG\Pictures\termit-132.jpg"/>
          <p:cNvPicPr>
            <a:picLocks noChangeAspect="1" noChangeArrowheads="1"/>
          </p:cNvPicPr>
          <p:nvPr/>
        </p:nvPicPr>
        <p:blipFill>
          <a:blip r:embed="rId2" cstate="print"/>
          <a:srcRect t="13333" b="48000"/>
          <a:stretch>
            <a:fillRect/>
          </a:stretch>
        </p:blipFill>
        <p:spPr bwMode="auto">
          <a:xfrm>
            <a:off x="304800" y="3810000"/>
            <a:ext cx="8572500" cy="2209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4181" y="47033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61099" y="1295400"/>
            <a:ext cx="812090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arenR"/>
              <a:tabLst>
                <a:tab pos="225425" algn="l"/>
              </a:tabLst>
            </a:pPr>
            <a:r>
              <a:rPr lang="en-US" sz="1600" dirty="0" smtClean="0"/>
              <a:t>Addax - Year had the strongest effect in species occurrence models</a:t>
            </a:r>
          </a:p>
          <a:p>
            <a:pPr marL="342900" indent="-342900" algn="l">
              <a:buAutoNum type="arabicParenR"/>
              <a:tabLst>
                <a:tab pos="225425" algn="l"/>
              </a:tabLst>
            </a:pPr>
            <a:endParaRPr lang="en-US" sz="1600" dirty="0" smtClean="0"/>
          </a:p>
          <a:p>
            <a:pPr marL="342900" indent="-342900" algn="l">
              <a:buAutoNum type="arabicParenR"/>
              <a:tabLst>
                <a:tab pos="225425" algn="l"/>
              </a:tabLst>
            </a:pPr>
            <a:r>
              <a:rPr lang="en-US" sz="1600" dirty="0" smtClean="0"/>
              <a:t>Dorcas gazelle – Strong response to vegetation productivity</a:t>
            </a:r>
          </a:p>
          <a:p>
            <a:pPr marL="342900" indent="-342900" algn="l">
              <a:buAutoNum type="arabicParenR"/>
              <a:tabLst>
                <a:tab pos="225425" algn="l"/>
              </a:tabLst>
            </a:pPr>
            <a:endParaRPr lang="en-US" sz="1600" dirty="0" smtClean="0"/>
          </a:p>
          <a:p>
            <a:pPr marL="342900" indent="-342900" algn="l">
              <a:buAutoNum type="arabicParenR"/>
              <a:tabLst>
                <a:tab pos="225425" algn="l"/>
              </a:tabLst>
            </a:pPr>
            <a:r>
              <a:rPr lang="en-US" sz="1600" dirty="0" smtClean="0"/>
              <a:t>Significant spatial separation between the occurrence of addax and dorcas gazelle</a:t>
            </a:r>
          </a:p>
          <a:p>
            <a:pPr marL="342900" indent="-342900" algn="l">
              <a:buAutoNum type="arabicParenR"/>
              <a:tabLst>
                <a:tab pos="225425" algn="l"/>
              </a:tabLst>
            </a:pPr>
            <a:endParaRPr lang="en-US" sz="1600" dirty="0" smtClean="0"/>
          </a:p>
          <a:p>
            <a:pPr marL="342900" indent="-342900" algn="l">
              <a:buAutoNum type="arabicParenR"/>
              <a:tabLst>
                <a:tab pos="225425" algn="l"/>
              </a:tabLst>
            </a:pPr>
            <a:r>
              <a:rPr lang="en-US" sz="1600" dirty="0" smtClean="0"/>
              <a:t>Remote sensing data alone can help guide future field surveys</a:t>
            </a:r>
          </a:p>
          <a:p>
            <a:pPr marL="342900" indent="-342900" algn="l">
              <a:buAutoNum type="arabicParenR"/>
              <a:tabLst>
                <a:tab pos="225425" algn="l"/>
              </a:tabLst>
            </a:pPr>
            <a:endParaRPr lang="en-US" sz="1600" dirty="0" smtClean="0"/>
          </a:p>
          <a:p>
            <a:pPr marL="342900" indent="-342900" algn="l">
              <a:buAutoNum type="arabicParenR"/>
              <a:tabLst>
                <a:tab pos="225425" algn="l"/>
              </a:tabLst>
            </a:pPr>
            <a:r>
              <a:rPr lang="en-US" sz="1600" dirty="0" smtClean="0"/>
              <a:t>Urgent conservation action is required if these species are to persist into the future.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941" y="5793898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©SCF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3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" y="37338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cs typeface="Times New Roman" pitchFamily="18" charset="0"/>
              </a:rPr>
              <a:t>The many local field assistants and staff members that made this research possible</a:t>
            </a:r>
            <a:endParaRPr lang="en-US" sz="1600" dirty="0">
              <a:cs typeface="Times New Roman" pitchFamily="18" charset="0"/>
            </a:endParaRPr>
          </a:p>
        </p:txBody>
      </p:sp>
      <p:pic>
        <p:nvPicPr>
          <p:cNvPr id="13" name="Picture 12" descr="zs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594" y="5257800"/>
            <a:ext cx="1104006" cy="6494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1163217" cy="6355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81600"/>
            <a:ext cx="1565632" cy="78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181" y="470336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/>
              <a:t>Acknowledgements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61099" y="1569184"/>
            <a:ext cx="478235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/>
              <a:t>Funding and Support: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000" dirty="0" smtClean="0"/>
              <a:t>	</a:t>
            </a:r>
            <a:r>
              <a:rPr lang="en-US" sz="1400" dirty="0"/>
              <a:t>Sahara Conservation Fund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 smtClean="0"/>
              <a:t>	French Facility for Global Environment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 smtClean="0"/>
              <a:t>	European Union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/>
              <a:t>	</a:t>
            </a:r>
            <a:r>
              <a:rPr lang="en-US" sz="1400" dirty="0" smtClean="0"/>
              <a:t>Ministry of Environment – Niger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 smtClean="0"/>
              <a:t>	Directorate General of Water &amp; Forestry – Niger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 smtClean="0"/>
              <a:t>	Department of Wildlife, Hunting and Protected Areas - Niger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69" y="5189203"/>
            <a:ext cx="1134431" cy="7543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/>
          <a:stretch/>
        </p:blipFill>
        <p:spPr>
          <a:xfrm>
            <a:off x="5453300" y="1956375"/>
            <a:ext cx="3385900" cy="2539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8805" y="424723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©</a:t>
            </a:r>
            <a:r>
              <a:rPr lang="en-US" sz="1000" dirty="0" err="1" smtClean="0">
                <a:solidFill>
                  <a:schemeClr val="bg1"/>
                </a:solidFill>
              </a:rPr>
              <a:t>T.Rabeil</a:t>
            </a:r>
            <a:r>
              <a:rPr lang="en-US" sz="1000" dirty="0" smtClean="0">
                <a:solidFill>
                  <a:schemeClr val="bg1"/>
                </a:solidFill>
              </a:rPr>
              <a:t>, SCF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120932" cy="4114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494" y="47033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56" y="2057400"/>
            <a:ext cx="4120939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31" y="1676400"/>
            <a:ext cx="2217864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89494" y="470336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/>
              <a:t>Addax/Dorcas gazelle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00525"/>
            <a:ext cx="3433372" cy="2276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1781"/>
            <a:ext cx="3644348" cy="24384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495800" y="1600200"/>
            <a:ext cx="438657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Critically endangered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Formerly widespread across Sahelo-Saharan Africa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Highly adapted to hyper-arid conditions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Current population estimate: &lt; 100 individuals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Main threats:</a:t>
            </a:r>
          </a:p>
          <a:p>
            <a:pPr marL="227012"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Overhunting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" y="4191000"/>
            <a:ext cx="4724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Vulnerable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Habitat generalist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Perceived affinity to Sahelian regions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Current population estimate: 35,000-40,000 individuals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Main threats:</a:t>
            </a:r>
          </a:p>
          <a:p>
            <a:pPr marL="227012"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Loss of habitat, disturbance, </a:t>
            </a:r>
            <a:r>
              <a:rPr lang="en-US" sz="1600" dirty="0">
                <a:solidFill>
                  <a:srgbClr val="000000"/>
                </a:solidFill>
              </a:rPr>
              <a:t>o</a:t>
            </a:r>
            <a:r>
              <a:rPr lang="en-US" sz="1600" dirty="0" smtClean="0">
                <a:solidFill>
                  <a:srgbClr val="000000"/>
                </a:solidFill>
              </a:rPr>
              <a:t>verhunting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89494" y="470336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/>
              <a:t>Research Objectives</a:t>
            </a:r>
            <a:endParaRPr lang="en-US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85800" y="1828800"/>
            <a:ext cx="7543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/>
              <a:t>1) Identify the factors contributing to increased habitat suitability</a:t>
            </a:r>
          </a:p>
          <a:p>
            <a:pPr algn="l">
              <a:buSzPct val="80000"/>
              <a:defRPr/>
            </a:pPr>
            <a:endParaRPr lang="en-US" sz="1600" dirty="0"/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/>
              <a:t>2</a:t>
            </a:r>
            <a:r>
              <a:rPr lang="en-US" sz="1600" dirty="0" smtClean="0"/>
              <a:t>) Examine shared resource use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endParaRPr lang="en-US" sz="1600" dirty="0" smtClean="0"/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/>
              <a:t>3) Predict habitat suitability - guide future field surveys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52800"/>
            <a:ext cx="4191000" cy="27922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9019"/>
            <a:ext cx="4001487" cy="27860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4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" b="2932"/>
          <a:stretch/>
        </p:blipFill>
        <p:spPr>
          <a:xfrm>
            <a:off x="4267184" y="1828800"/>
            <a:ext cx="4572015" cy="4572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24182" r="27412" b="28909"/>
          <a:stretch/>
        </p:blipFill>
        <p:spPr>
          <a:xfrm>
            <a:off x="3716932" y="1357699"/>
            <a:ext cx="1676400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690" y="2811452"/>
            <a:ext cx="6222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Ténéré erg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8363" y="2919174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Bilma’s Great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erg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1397" y="4325153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Termit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Massif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5400" y="2596009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Air</a:t>
            </a:r>
          </a:p>
          <a:p>
            <a:pPr algn="ctr"/>
            <a:r>
              <a:rPr lang="en-US" sz="800" dirty="0" smtClean="0"/>
              <a:t>Mountains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189494" y="47033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Study Design</a:t>
            </a:r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7510" y="1690793"/>
            <a:ext cx="40531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Line transect sampling (2008-2014)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Vehicle surveys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Plot locations – 5 km apart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" y="3643993"/>
            <a:ext cx="3353480" cy="22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9494" y="47033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Study Design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b="15385"/>
          <a:stretch/>
        </p:blipFill>
        <p:spPr>
          <a:xfrm>
            <a:off x="3708730" y="1905000"/>
            <a:ext cx="5301920" cy="335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" y="3643993"/>
            <a:ext cx="3371850" cy="2247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51392" y="5667443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©SCF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7510" y="1690793"/>
            <a:ext cx="40531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Line transect sampling (2008-2014)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Vehicle surveys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Plot locations – 5 km apart</a:t>
            </a:r>
          </a:p>
        </p:txBody>
      </p:sp>
    </p:spTree>
    <p:extLst>
      <p:ext uri="{BB962C8B-B14F-4D97-AF65-F5344CB8AC3E}">
        <p14:creationId xmlns:p14="http://schemas.microsoft.com/office/powerpoint/2010/main" val="22768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90793"/>
            <a:ext cx="5029200" cy="5029200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37510" y="1690793"/>
            <a:ext cx="877314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Remotely sensed variables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Surface Roughness 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 </a:t>
            </a:r>
            <a:r>
              <a:rPr lang="en-US" sz="1400" dirty="0" smtClean="0">
                <a:solidFill>
                  <a:srgbClr val="000000"/>
                </a:solidFill>
              </a:rPr>
              <a:t>    </a:t>
            </a:r>
            <a:r>
              <a:rPr lang="en-US" sz="1200" dirty="0" smtClean="0">
                <a:solidFill>
                  <a:srgbClr val="000000"/>
                </a:solidFill>
              </a:rPr>
              <a:t>Difference in elevation between min/max values of a cell and its 8 surrounding neighbors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NDVI – Normalized Difference Vegetation Index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 </a:t>
            </a:r>
            <a:r>
              <a:rPr lang="en-US" sz="1400" dirty="0" smtClean="0">
                <a:solidFill>
                  <a:srgbClr val="000000"/>
                </a:solidFill>
              </a:rPr>
              <a:t>    </a:t>
            </a:r>
            <a:r>
              <a:rPr lang="en-US" sz="1200" dirty="0" smtClean="0">
                <a:solidFill>
                  <a:srgbClr val="000000"/>
                </a:solidFill>
              </a:rPr>
              <a:t>Vegetation greenness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Field variables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</a:t>
            </a:r>
            <a:r>
              <a:rPr lang="en-US" sz="1400" dirty="0">
                <a:solidFill>
                  <a:srgbClr val="000000"/>
                </a:solidFill>
              </a:rPr>
              <a:t>of Addax/Dorcas gazelle 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of Human disturbance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of Perennials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 </a:t>
            </a:r>
            <a:r>
              <a:rPr lang="en-US" sz="1200" dirty="0" smtClean="0">
                <a:solidFill>
                  <a:srgbClr val="000000"/>
                </a:solidFill>
              </a:rPr>
              <a:t>    </a:t>
            </a:r>
            <a:r>
              <a:rPr lang="en-US" sz="1200" i="1" dirty="0" smtClean="0">
                <a:solidFill>
                  <a:srgbClr val="000000"/>
                </a:solidFill>
              </a:rPr>
              <a:t>Stipagrostis vulnerans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     </a:t>
            </a:r>
            <a:r>
              <a:rPr lang="en-US" sz="1200" i="1" dirty="0" smtClean="0">
                <a:solidFill>
                  <a:srgbClr val="000000"/>
                </a:solidFill>
              </a:rPr>
              <a:t>Stipagrostis acutiflora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     </a:t>
            </a:r>
            <a:r>
              <a:rPr lang="en-US" sz="1200" i="1" dirty="0" smtClean="0">
                <a:solidFill>
                  <a:srgbClr val="000000"/>
                </a:solidFill>
              </a:rPr>
              <a:t>Cornulaca monacontha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Survey Season (Cold/Dry/Wet)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Survey Year (2008-2014)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494" y="470336"/>
            <a:ext cx="3225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Environmental Variables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37510" y="1690793"/>
            <a:ext cx="877314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Remotely sensed variables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Surface Roughness 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 </a:t>
            </a:r>
            <a:r>
              <a:rPr lang="en-US" sz="1400" dirty="0" smtClean="0">
                <a:solidFill>
                  <a:srgbClr val="000000"/>
                </a:solidFill>
              </a:rPr>
              <a:t>    </a:t>
            </a:r>
            <a:r>
              <a:rPr lang="en-US" sz="1200" dirty="0" smtClean="0">
                <a:solidFill>
                  <a:srgbClr val="000000"/>
                </a:solidFill>
              </a:rPr>
              <a:t>Difference in elevation between min/max values of a cell and its 8 surrounding neighbors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NDVI – Normalized Difference Vegetation Index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 </a:t>
            </a:r>
            <a:r>
              <a:rPr lang="en-US" sz="1400" dirty="0" smtClean="0">
                <a:solidFill>
                  <a:srgbClr val="000000"/>
                </a:solidFill>
              </a:rPr>
              <a:t>    </a:t>
            </a:r>
            <a:r>
              <a:rPr lang="en-US" sz="1200" dirty="0" smtClean="0">
                <a:solidFill>
                  <a:srgbClr val="000000"/>
                </a:solidFill>
              </a:rPr>
              <a:t>Vegetation greenness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Field variables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</a:t>
            </a:r>
            <a:r>
              <a:rPr lang="en-US" sz="1400" dirty="0">
                <a:solidFill>
                  <a:srgbClr val="000000"/>
                </a:solidFill>
              </a:rPr>
              <a:t>of Addax/Dorcas gazelle 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of Human disturbance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Occurrence of Perennials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 </a:t>
            </a:r>
            <a:r>
              <a:rPr lang="en-US" sz="1200" dirty="0" smtClean="0">
                <a:solidFill>
                  <a:srgbClr val="000000"/>
                </a:solidFill>
              </a:rPr>
              <a:t>    </a:t>
            </a:r>
            <a:r>
              <a:rPr lang="en-US" sz="1200" i="1" dirty="0" smtClean="0">
                <a:solidFill>
                  <a:srgbClr val="000000"/>
                </a:solidFill>
              </a:rPr>
              <a:t>Stipagrostis vulnerans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     </a:t>
            </a:r>
            <a:r>
              <a:rPr lang="en-US" sz="1200" i="1" dirty="0" smtClean="0">
                <a:solidFill>
                  <a:srgbClr val="000000"/>
                </a:solidFill>
              </a:rPr>
              <a:t>Stipagrostis acutiflora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     </a:t>
            </a:r>
            <a:r>
              <a:rPr lang="en-US" sz="1200" i="1" dirty="0" smtClean="0">
                <a:solidFill>
                  <a:srgbClr val="000000"/>
                </a:solidFill>
              </a:rPr>
              <a:t>Cornulaca monacontha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Survey Season (Cold/Dry/Wet)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smtClean="0">
                <a:solidFill>
                  <a:srgbClr val="000000"/>
                </a:solidFill>
              </a:rPr>
              <a:t>Survey Year (2008-2014)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l">
              <a:buSzPct val="80000"/>
              <a:tabLst>
                <a:tab pos="228600" algn="l"/>
              </a:tabLst>
              <a:defRPr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494" y="470336"/>
            <a:ext cx="3225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Environmental Variables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3733800"/>
            <a:ext cx="40005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7941" y="6174898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©SCF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t="8270" r="4361" b="9326"/>
          <a:stretch/>
        </p:blipFill>
        <p:spPr>
          <a:xfrm>
            <a:off x="5791200" y="2189011"/>
            <a:ext cx="3245512" cy="2992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9494" y="470336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4731065" y="348424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Probability of Occurrence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757440" y="5133201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Landscape Variable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37510" y="1676400"/>
            <a:ext cx="40531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/>
              <a:t>Generalized linear model (GLM) </a:t>
            </a:r>
            <a:r>
              <a:rPr lang="en-US" sz="1600" dirty="0" smtClean="0"/>
              <a:t>framework</a:t>
            </a:r>
          </a:p>
          <a:p>
            <a:pPr algn="l">
              <a:buSzPct val="80000"/>
              <a:tabLst>
                <a:tab pos="228600" algn="l"/>
              </a:tabLst>
              <a:defRPr/>
            </a:pPr>
            <a:r>
              <a:rPr lang="en-US" sz="1600" dirty="0"/>
              <a:t> </a:t>
            </a:r>
            <a:r>
              <a:rPr lang="en-US" sz="1600" dirty="0" smtClean="0"/>
              <a:t>    Logistic regression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3" y="2353155"/>
            <a:ext cx="4960007" cy="27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0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30579"/>
            <a:ext cx="5860033" cy="53556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267200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Dorcas gazelle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" y="16426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Addax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89494" y="47033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7510" y="986254"/>
            <a:ext cx="8773140" cy="90072"/>
          </a:xfrm>
          <a:prstGeom prst="rect">
            <a:avLst/>
          </a:prstGeom>
          <a:gradFill>
            <a:gsLst>
              <a:gs pos="0">
                <a:srgbClr val="ED7D31">
                  <a:lumMod val="50000"/>
                </a:srgbClr>
              </a:gs>
              <a:gs pos="25000">
                <a:srgbClr val="ED7D31">
                  <a:lumMod val="75000"/>
                </a:srgbClr>
              </a:gs>
              <a:gs pos="50000">
                <a:srgbClr val="ED7D31">
                  <a:lumMod val="60000"/>
                  <a:lumOff val="40000"/>
                </a:srgbClr>
              </a:gs>
              <a:gs pos="92920">
                <a:sysClr val="window" lastClr="FFFFFF"/>
              </a:gs>
              <a:gs pos="70000">
                <a:srgbClr val="ED7D31">
                  <a:lumMod val="40000"/>
                  <a:lumOff val="6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447800" y="3886200"/>
            <a:ext cx="7562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285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9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1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3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5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6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7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8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9_Custom Design">
  <a:themeElements>
    <a:clrScheme name="5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0_Custom Design">
  <a:themeElements>
    <a:clrScheme name="6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1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2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3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4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5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6_Bamboo">
  <a:themeElements>
    <a:clrScheme name="19_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19_Bambo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9_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Settings\leimgruberp\Desktop\YH_workshop_presentation.pot</Template>
  <TotalTime>6089</TotalTime>
  <Words>604</Words>
  <Application>Microsoft Office PowerPoint</Application>
  <PresentationFormat>On-screen Show (4:3)</PresentationFormat>
  <Paragraphs>146</Paragraphs>
  <Slides>14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31</vt:i4>
      </vt:variant>
      <vt:variant>
        <vt:lpstr>Slide Titles</vt:lpstr>
      </vt:variant>
      <vt:variant>
        <vt:i4>14</vt:i4>
      </vt:variant>
    </vt:vector>
  </HeadingPairs>
  <TitlesOfParts>
    <vt:vector size="50" baseType="lpstr">
      <vt:lpstr>Arial</vt:lpstr>
      <vt:lpstr>Calibri</vt:lpstr>
      <vt:lpstr>Calibri Light</vt:lpstr>
      <vt:lpstr>Garamond</vt:lpstr>
      <vt:lpstr>Times New Roman</vt:lpstr>
      <vt:lpstr>19_Bamboo</vt:lpstr>
      <vt:lpstr>20_Bamboo</vt:lpstr>
      <vt:lpstr>21_Bamboo</vt:lpstr>
      <vt:lpstr>22_Bamboo</vt:lpstr>
      <vt:lpstr>23_Bamboo</vt:lpstr>
      <vt:lpstr>24_Bamboo</vt:lpstr>
      <vt:lpstr>25_Bamboo</vt:lpstr>
      <vt:lpstr>26_Bamboo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2_Custom Design</vt:lpstr>
      <vt:lpstr>16_Custom Design</vt:lpstr>
      <vt:lpstr>3_Custom Design</vt:lpstr>
      <vt:lpstr>17_Custom Design</vt:lpstr>
      <vt:lpstr>18_Custom Design</vt:lpstr>
      <vt:lpstr>Custom Design</vt:lpstr>
      <vt:lpstr>19_Custom Design</vt:lpstr>
      <vt:lpstr>1_Custom Design</vt:lpstr>
      <vt:lpstr>20_Custom Design</vt:lpstr>
      <vt:lpstr>21_Custom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Smithsonian Institution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KellyD</dc:creator>
  <cp:lastModifiedBy>Stabach, Jared</cp:lastModifiedBy>
  <cp:revision>286</cp:revision>
  <dcterms:created xsi:type="dcterms:W3CDTF">2003-06-02T21:27:28Z</dcterms:created>
  <dcterms:modified xsi:type="dcterms:W3CDTF">2018-09-21T16:16:19Z</dcterms:modified>
</cp:coreProperties>
</file>